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674" r:id="rId3"/>
    <p:sldId id="721" r:id="rId4"/>
    <p:sldId id="742" r:id="rId5"/>
    <p:sldId id="722" r:id="rId6"/>
    <p:sldId id="713" r:id="rId7"/>
    <p:sldId id="717" r:id="rId8"/>
    <p:sldId id="738" r:id="rId9"/>
    <p:sldId id="723" r:id="rId10"/>
    <p:sldId id="729" r:id="rId11"/>
    <p:sldId id="732" r:id="rId12"/>
    <p:sldId id="734" r:id="rId13"/>
    <p:sldId id="744" r:id="rId14"/>
    <p:sldId id="735" r:id="rId15"/>
    <p:sldId id="737" r:id="rId16"/>
    <p:sldId id="733" r:id="rId17"/>
    <p:sldId id="745" r:id="rId18"/>
    <p:sldId id="736" r:id="rId19"/>
    <p:sldId id="743" r:id="rId20"/>
    <p:sldId id="30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002DE-3B52-43C2-BB46-B2A7A244EDB2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F765A7-679B-4B11-AE64-8BCD57455C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4692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17B7B-9500-F7CC-0F15-FD626F3E96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0396C5-76A9-7D0F-9724-8D8138D443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3DE49-0E31-2F62-EDC3-A8D40F13C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759FA-FC6E-5334-1D89-DF814CF8B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318BD-939E-EF53-53AF-6140DFEF6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4062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CADF6-4280-2188-2870-B751573EB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F4DC6-6273-1459-16D6-B7ECD93F70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55D33-0C59-3492-8196-C7305CEE0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FC721-B798-2BB7-8ACD-1EFD70C63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9A2B3-9FC9-F9E9-5340-2D9DEFFF1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3138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5BC8DA-F669-BF23-8C9A-1821B475BE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952C08-595C-8206-816F-1636FC03A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51A7C-77F1-BCD4-A3CB-DDB498525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9BED6-91F1-FA7C-3722-97974C62F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1C64D-B41A-5CAA-2314-7B43F529F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3440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1D4C31DA-14CA-CFBA-5089-9BCD0585380D}"/>
              </a:ext>
            </a:extLst>
          </p:cNvPr>
          <p:cNvGrpSpPr/>
          <p:nvPr userDrawn="1"/>
        </p:nvGrpSpPr>
        <p:grpSpPr>
          <a:xfrm>
            <a:off x="-21770" y="0"/>
            <a:ext cx="12213771" cy="6858000"/>
            <a:chOff x="-21770" y="0"/>
            <a:chExt cx="12213771" cy="6858000"/>
          </a:xfrm>
        </p:grpSpPr>
        <p:pic>
          <p:nvPicPr>
            <p:cNvPr id="6" name="Picture 5" descr="Tech Background&quot; Images – Browse 8,227 Stock Photos, Vectors, and Video |  Adobe Stock">
              <a:extLst>
                <a:ext uri="{FF2B5EF4-FFF2-40B4-BE49-F238E27FC236}">
                  <a16:creationId xmlns:a16="http://schemas.microsoft.com/office/drawing/2014/main" id="{912EDB8F-0820-57F6-5CDA-EEB6AC9EF357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2" t="2332" r="1954" b="1250"/>
            <a:stretch>
              <a:fillRect/>
            </a:stretch>
          </p:blipFill>
          <p:spPr bwMode="auto">
            <a:xfrm>
              <a:off x="-21770" y="0"/>
              <a:ext cx="12213771" cy="6858000"/>
            </a:xfrm>
            <a:custGeom>
              <a:avLst/>
              <a:gdLst>
                <a:gd name="connsiteX0" fmla="*/ 0 w 12213771"/>
                <a:gd name="connsiteY0" fmla="*/ 0 h 6858000"/>
                <a:gd name="connsiteX1" fmla="*/ 12213771 w 12213771"/>
                <a:gd name="connsiteY1" fmla="*/ 0 h 6858000"/>
                <a:gd name="connsiteX2" fmla="*/ 12213771 w 12213771"/>
                <a:gd name="connsiteY2" fmla="*/ 6858000 h 6858000"/>
                <a:gd name="connsiteX3" fmla="*/ 0 w 1221377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13771" h="6858000">
                  <a:moveTo>
                    <a:pt x="0" y="0"/>
                  </a:moveTo>
                  <a:lnTo>
                    <a:pt x="12213771" y="0"/>
                  </a:lnTo>
                  <a:lnTo>
                    <a:pt x="12213771" y="6858000"/>
                  </a:lnTo>
                  <a:lnTo>
                    <a:pt x="0" y="6858000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7530BAD-0593-FBF1-1D42-9B727191475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17794" y="913775"/>
              <a:ext cx="5159490" cy="14237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2732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 &amp;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881" y="603665"/>
            <a:ext cx="5107239" cy="6127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8881" y="1659836"/>
            <a:ext cx="5107239" cy="439806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>
                <a:solidFill>
                  <a:schemeClr val="bg2">
                    <a:lumMod val="10000"/>
                  </a:schemeClr>
                </a:solidFill>
              </a:defRPr>
            </a:lvl2pPr>
            <a:lvl3pPr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0409B4-C617-2A18-6BFD-309E9F59F1A6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1D1B58"/>
          </a:solidFill>
          <a:ln>
            <a:solidFill>
              <a:srgbClr val="1D1B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8C05D-B60D-14D1-7105-F671923254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412" y="6119532"/>
            <a:ext cx="1958148" cy="54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482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ch Background&quot; Images – Browse 8,227 Stock Photos, Vectors, and Video |  Adobe Stock">
            <a:extLst>
              <a:ext uri="{FF2B5EF4-FFF2-40B4-BE49-F238E27FC236}">
                <a16:creationId xmlns:a16="http://schemas.microsoft.com/office/drawing/2014/main" id="{19625874-6531-A345-C3ED-8BD86E0E30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2" t="2332" r="1954" b="1250"/>
          <a:stretch>
            <a:fillRect/>
          </a:stretch>
        </p:blipFill>
        <p:spPr bwMode="auto">
          <a:xfrm>
            <a:off x="-21770" y="0"/>
            <a:ext cx="12213771" cy="6858000"/>
          </a:xfrm>
          <a:custGeom>
            <a:avLst/>
            <a:gdLst>
              <a:gd name="connsiteX0" fmla="*/ 0 w 12213771"/>
              <a:gd name="connsiteY0" fmla="*/ 0 h 6858000"/>
              <a:gd name="connsiteX1" fmla="*/ 12213771 w 12213771"/>
              <a:gd name="connsiteY1" fmla="*/ 0 h 6858000"/>
              <a:gd name="connsiteX2" fmla="*/ 12213771 w 12213771"/>
              <a:gd name="connsiteY2" fmla="*/ 6858000 h 6858000"/>
              <a:gd name="connsiteX3" fmla="*/ 0 w 122137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13771" h="6858000">
                <a:moveTo>
                  <a:pt x="0" y="0"/>
                </a:moveTo>
                <a:lnTo>
                  <a:pt x="12213771" y="0"/>
                </a:lnTo>
                <a:lnTo>
                  <a:pt x="12213771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 rot="16200000">
            <a:off x="4770665" y="-2959994"/>
            <a:ext cx="2628900" cy="12213771"/>
          </a:xfrm>
        </p:spPr>
        <p:txBody>
          <a:bodyPr vert="eaVert">
            <a:normAutofit/>
          </a:bodyPr>
          <a:lstStyle>
            <a:lvl1pPr algn="ctr"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84297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E8D4F-45A9-6493-5AD2-44211BE33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CDE11-6BFA-230F-0207-2C7F7DDDD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6E372-2D40-8BF0-BC86-CD30EF7E2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FAD6F-04A7-542E-B31A-E89D35AC2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60D12-D58D-6C01-A783-A9F6A6B84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938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1F3C5-2208-B414-33AE-FA04E7D67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8BE43-6CD9-09A4-DD5D-059832447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5B1BE-B3AA-4C0E-8872-7B5321AA0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D150F-DA94-4252-B9EF-7F5C39B1E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49DA5-22C2-F6D8-834C-635937270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2256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A3571-BF10-44FD-4ADF-FA0D2046E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55F98-66D5-F53D-3277-CEB6B5AB52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0570C1-E72E-91DB-2EB9-36A634BF4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839FB8-B46D-F3DE-7FC0-E819AF1D6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12238-710A-A6DB-AAB9-BE0BF2D2A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7AE2D9-7199-1434-0258-CB5666121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0241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E50C-A858-FBE4-45AF-6CE416CC7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B715F-98E5-9707-5C4F-EA4D2F420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3A929B-5CDA-5A0B-EF6A-212A45302D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C320F8-94D9-D771-3F0B-658EF43448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10C12E-80C2-5348-3130-CBF21D1EC9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8DD489-EAA3-1EF9-9E8E-A2A0FF6A2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645265-9E1C-002F-98D9-4603156CE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67B4CB-445C-8A4A-D74D-99BA022A4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1646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5F7F-CFFB-5D31-A92F-2CACDD3F1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0BFBC-C14E-A53C-AAB6-92875264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F148A3-A329-0AD6-553F-D6F7A18B3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949852-A54A-8EB1-B743-2D777F245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1988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2FB657-390E-9C7B-AF2D-30785BCE5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7BA148-4672-4D43-3095-C13AF9F3E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24092-1862-F358-6E73-8C5EFA1A2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876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4292B-1939-322D-C20C-783D637F7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6F3EA-BE88-2E0E-F96B-E1EDF07A8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AF4FEC-81A6-F327-C37C-A1E6EF999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44693E-3E7F-E406-2BF6-DEAB0F6A4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F34CA-58E3-BF6E-0C75-FD4A53BC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6981DE-E65F-3BB1-F90C-DDC0CE808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9552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D3CEA-6BD1-57C3-EA16-E55C172C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B5F101-972D-89C7-B212-5822B163BA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730FBA-C2DF-BEE1-D867-9D8DAFA545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B7084-0CE4-9ABA-D164-88F4F393A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9315B1-93FA-0DDC-7675-6EBD5A62C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DCDBB0-940C-6651-9FC9-CF56395CF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220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DFF523-279F-4A36-B36E-FDF56078A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EA869-8E61-0CE1-7DD6-BAE4A1CE1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04122-86F3-F9D2-5F32-2B1C0B9F73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08F07A-B7E2-4402-9107-BD80D3829A28}" type="datetimeFigureOut">
              <a:rPr lang="en-IN" smtClean="0"/>
              <a:t>20-12-2025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61BF42-E429-9F08-39CD-19E1585CAC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670B-9A97-352C-C3D2-C4CE7885F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6FB26-1688-4FBF-80D7-115F67C08E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266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225F15-9B21-01FF-BD6D-D04F30F7A091}"/>
              </a:ext>
            </a:extLst>
          </p:cNvPr>
          <p:cNvSpPr/>
          <p:nvPr/>
        </p:nvSpPr>
        <p:spPr>
          <a:xfrm>
            <a:off x="0" y="2802277"/>
            <a:ext cx="12192000" cy="8115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b="1" dirty="0"/>
              <a:t>E-Commerce Customer Support Assistant</a:t>
            </a:r>
            <a:endParaRPr lang="en-US" sz="4400" b="1" dirty="0">
              <a:latin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918830-8098-2D8C-7694-AD8D0396095D}"/>
              </a:ext>
            </a:extLst>
          </p:cNvPr>
          <p:cNvSpPr txBox="1"/>
          <p:nvPr/>
        </p:nvSpPr>
        <p:spPr>
          <a:xfrm>
            <a:off x="503433" y="5691882"/>
            <a:ext cx="2969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HITESHI AGLAWE</a:t>
            </a:r>
          </a:p>
        </p:txBody>
      </p:sp>
    </p:spTree>
    <p:extLst>
      <p:ext uri="{BB962C8B-B14F-4D97-AF65-F5344CB8AC3E}">
        <p14:creationId xmlns:p14="http://schemas.microsoft.com/office/powerpoint/2010/main" val="100516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1A656-2E2F-5C5B-EAB2-94C295C52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Memory &amp; State Management</a:t>
            </a:r>
            <a:endParaRPr lang="en-IN" sz="4000" b="1" dirty="0">
              <a:solidFill>
                <a:schemeClr val="tx2"/>
              </a:solidFill>
              <a:highlight>
                <a:srgbClr val="C0C0C0"/>
              </a:highlight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CEB9C-255A-1433-4E55-204CE44FD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Stored in Conversation State</a:t>
            </a:r>
          </a:p>
          <a:p>
            <a:r>
              <a:rPr lang="en-US" dirty="0"/>
              <a:t>Messages</a:t>
            </a:r>
          </a:p>
          <a:p>
            <a:r>
              <a:rPr lang="en-US" dirty="0"/>
              <a:t>User ID</a:t>
            </a:r>
          </a:p>
          <a:p>
            <a:r>
              <a:rPr lang="en-US" dirty="0"/>
              <a:t>Session ID</a:t>
            </a:r>
          </a:p>
          <a:p>
            <a:r>
              <a:rPr lang="en-US" dirty="0"/>
              <a:t>Active order ID</a:t>
            </a:r>
          </a:p>
          <a:p>
            <a:r>
              <a:rPr lang="en-US" dirty="0"/>
              <a:t>Pending intent</a:t>
            </a:r>
          </a:p>
          <a:p>
            <a:r>
              <a:rPr lang="en-US" dirty="0"/>
              <a:t>Escalation reason</a:t>
            </a:r>
          </a:p>
          <a:p>
            <a:pPr marL="0" indent="0">
              <a:buNone/>
            </a:pPr>
            <a:r>
              <a:rPr lang="en-US" b="1" dirty="0"/>
              <a:t>Persistence</a:t>
            </a:r>
          </a:p>
          <a:p>
            <a:r>
              <a:rPr lang="en-US" dirty="0"/>
              <a:t>SQLite Orders DB</a:t>
            </a:r>
          </a:p>
          <a:p>
            <a:r>
              <a:rPr lang="en-US" dirty="0"/>
              <a:t>Conversational memory storage</a:t>
            </a:r>
          </a:p>
          <a:p>
            <a:r>
              <a:rPr lang="en-US" dirty="0"/>
              <a:t>Prevents context bloat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9605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6FB91-EA32-FC81-2F14-BC0EE058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1612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INTENT ROUTER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521E7-2462-B298-4928-6D8E8EF05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027"/>
            <a:ext cx="10515600" cy="467693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400" b="1" dirty="0"/>
              <a:t>Responsibilities</a:t>
            </a:r>
          </a:p>
          <a:p>
            <a:pPr>
              <a:buNone/>
            </a:pPr>
            <a:endParaRPr lang="en-IN" sz="2400" b="1" dirty="0"/>
          </a:p>
          <a:p>
            <a:r>
              <a:rPr lang="en-IN" sz="2000" dirty="0">
                <a:solidFill>
                  <a:schemeClr val="tx2">
                    <a:lumMod val="75000"/>
                  </a:schemeClr>
                </a:solidFill>
              </a:rPr>
              <a:t>Detect user intent (order, track, return, FAQ, ticket)</a:t>
            </a:r>
          </a:p>
          <a:p>
            <a:r>
              <a:rPr lang="en-IN" sz="2000" dirty="0">
                <a:solidFill>
                  <a:schemeClr val="tx2">
                    <a:lumMod val="75000"/>
                  </a:schemeClr>
                </a:solidFill>
              </a:rPr>
              <a:t>Extract order IDs (ORD-XXXX)</a:t>
            </a:r>
          </a:p>
          <a:p>
            <a:r>
              <a:rPr lang="en-IN" sz="2000" dirty="0">
                <a:solidFill>
                  <a:schemeClr val="tx2">
                    <a:lumMod val="75000"/>
                  </a:schemeClr>
                </a:solidFill>
              </a:rPr>
              <a:t>Handle partial inputs across turns</a:t>
            </a:r>
          </a:p>
          <a:p>
            <a:r>
              <a:rPr lang="en-IN" sz="2000" dirty="0">
                <a:solidFill>
                  <a:schemeClr val="tx2">
                    <a:lumMod val="75000"/>
                  </a:schemeClr>
                </a:solidFill>
              </a:rPr>
              <a:t>Store: (a) </a:t>
            </a:r>
            <a:r>
              <a:rPr lang="en-IN" sz="2000" dirty="0" err="1">
                <a:solidFill>
                  <a:schemeClr val="tx2">
                    <a:lumMod val="75000"/>
                  </a:schemeClr>
                </a:solidFill>
              </a:rPr>
              <a:t>active_order_id</a:t>
            </a:r>
            <a:r>
              <a:rPr lang="en-IN" sz="2000" dirty="0">
                <a:solidFill>
                  <a:schemeClr val="tx2">
                    <a:lumMod val="75000"/>
                  </a:schemeClr>
                </a:solidFill>
              </a:rPr>
              <a:t>,   (b) </a:t>
            </a:r>
            <a:r>
              <a:rPr lang="en-IN" sz="2000" dirty="0" err="1">
                <a:solidFill>
                  <a:schemeClr val="tx2">
                    <a:lumMod val="75000"/>
                  </a:schemeClr>
                </a:solidFill>
              </a:rPr>
              <a:t>pending_intent</a:t>
            </a:r>
            <a:endParaRPr lang="en-IN" sz="2000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n-IN" sz="2000" dirty="0">
                <a:solidFill>
                  <a:schemeClr val="tx2">
                    <a:lumMod val="75000"/>
                  </a:schemeClr>
                </a:solidFill>
              </a:rPr>
              <a:t>Detect escalation triggers</a:t>
            </a:r>
          </a:p>
          <a:p>
            <a:pPr marL="0" indent="0">
              <a:buNone/>
            </a:pPr>
            <a:endParaRPr lang="en-IN" sz="2000" dirty="0">
              <a:solidFill>
                <a:schemeClr val="tx2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IN" sz="2000" b="1" dirty="0">
                <a:solidFill>
                  <a:schemeClr val="tx2">
                    <a:lumMod val="75000"/>
                  </a:schemeClr>
                </a:solidFill>
              </a:rPr>
              <a:t>Design Principle</a:t>
            </a:r>
          </a:p>
          <a:p>
            <a:r>
              <a:rPr lang="en-IN" sz="20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</a:rPr>
              <a:t>Rules and LLM both</a:t>
            </a:r>
          </a:p>
          <a:p>
            <a:pPr>
              <a:lnSpc>
                <a:spcPct val="100000"/>
              </a:lnSpc>
              <a:buNone/>
            </a:pPr>
            <a:r>
              <a:rPr lang="en-IN" sz="2000" dirty="0">
                <a:solidFill>
                  <a:schemeClr val="tx2">
                    <a:lumMod val="75000"/>
                  </a:schemeClr>
                </a:solidFill>
              </a:rPr>
              <a:t>   ✔ Faster,    ✔ Safer,   ✔ Predictable</a:t>
            </a:r>
            <a:endParaRPr lang="en-IN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223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ACD7391-C169-3713-89BB-E4D150E7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589" y="610064"/>
            <a:ext cx="10196245" cy="766076"/>
          </a:xfrm>
        </p:spPr>
        <p:txBody>
          <a:bodyPr>
            <a:normAutofit/>
          </a:bodyPr>
          <a:lstStyle/>
          <a:p>
            <a:pPr lvl="0" fontAlgn="base">
              <a:spcAft>
                <a:spcPct val="0"/>
              </a:spcAft>
            </a:pPr>
            <a:r>
              <a:rPr lang="en-US" altLang="en-US" sz="3600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AI AGENTS OVERVIEW</a:t>
            </a:r>
            <a:endParaRPr lang="en-IN" sz="3600" b="1" dirty="0">
              <a:solidFill>
                <a:schemeClr val="accent1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98DE51BA-FB4F-9AD2-5129-AC87D2EA97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8523205"/>
              </p:ext>
            </p:extLst>
          </p:nvPr>
        </p:nvGraphicFramePr>
        <p:xfrm>
          <a:off x="365589" y="2362499"/>
          <a:ext cx="5367392" cy="2303472"/>
        </p:xfrm>
        <a:graphic>
          <a:graphicData uri="http://schemas.openxmlformats.org/drawingml/2006/table">
            <a:tbl>
              <a:tblPr>
                <a:tableStyleId>{35758FB7-9AC5-4552-8A53-C91805E547FA}</a:tableStyleId>
              </a:tblPr>
              <a:tblGrid>
                <a:gridCol w="2683696">
                  <a:extLst>
                    <a:ext uri="{9D8B030D-6E8A-4147-A177-3AD203B41FA5}">
                      <a16:colId xmlns:a16="http://schemas.microsoft.com/office/drawing/2014/main" val="1862559879"/>
                    </a:ext>
                  </a:extLst>
                </a:gridCol>
                <a:gridCol w="2683696">
                  <a:extLst>
                    <a:ext uri="{9D8B030D-6E8A-4147-A177-3AD203B41FA5}">
                      <a16:colId xmlns:a16="http://schemas.microsoft.com/office/drawing/2014/main" val="549219190"/>
                    </a:ext>
                  </a:extLst>
                </a:gridCol>
              </a:tblGrid>
              <a:tr h="3839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</a:rPr>
                        <a:t>AGENT 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solidFill>
                            <a:schemeClr val="bg1"/>
                          </a:solidFill>
                          <a:highlight>
                            <a:srgbClr val="000000"/>
                          </a:highlight>
                        </a:rPr>
                        <a:t>RESPONSIBILITY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3646377"/>
                  </a:ext>
                </a:extLst>
              </a:tr>
              <a:tr h="3839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dirty="0"/>
                        <a:t>Order Agent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dirty="0"/>
                        <a:t>Place new orders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6591964"/>
                  </a:ext>
                </a:extLst>
              </a:tr>
              <a:tr h="3839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dirty="0"/>
                        <a:t>Track Agent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/>
                        <a:t>Track delivery &amp; ETA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1520982"/>
                  </a:ext>
                </a:extLst>
              </a:tr>
              <a:tr h="3839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dirty="0"/>
                        <a:t>Return Agent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dirty="0"/>
                        <a:t>Handle returns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6438928"/>
                  </a:ext>
                </a:extLst>
              </a:tr>
              <a:tr h="3839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/>
                        <a:t>Ticket Agent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dirty="0"/>
                        <a:t>Support + escalation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5367135"/>
                  </a:ext>
                </a:extLst>
              </a:tr>
              <a:tr h="3839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dirty="0"/>
                        <a:t>FAQ Agent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dirty="0"/>
                        <a:t>Company policy Q&amp;A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46324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C12EF27-AC51-8EBD-AF46-580951DE20F7}"/>
              </a:ext>
            </a:extLst>
          </p:cNvPr>
          <p:cNvSpPr txBox="1"/>
          <p:nvPr/>
        </p:nvSpPr>
        <p:spPr>
          <a:xfrm>
            <a:off x="6697038" y="2168482"/>
            <a:ext cx="5494962" cy="269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200" b="1" dirty="0">
                <a:solidFill>
                  <a:schemeClr val="bg1"/>
                </a:solidFill>
              </a:rPr>
              <a:t>Each agent:</a:t>
            </a:r>
          </a:p>
          <a:p>
            <a:pPr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 Has </a:t>
            </a:r>
            <a:r>
              <a:rPr lang="en-US" sz="2000" b="1" dirty="0">
                <a:solidFill>
                  <a:schemeClr val="bg1"/>
                </a:solidFill>
              </a:rPr>
              <a:t>clear responsibility</a:t>
            </a: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 Uses </a:t>
            </a:r>
            <a:r>
              <a:rPr lang="en-US" sz="2000" b="1" dirty="0">
                <a:solidFill>
                  <a:schemeClr val="bg1"/>
                </a:solidFill>
              </a:rPr>
              <a:t>tools for DB actions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  Uses </a:t>
            </a:r>
            <a:r>
              <a:rPr lang="en-US" sz="2000" b="1" dirty="0">
                <a:solidFill>
                  <a:schemeClr val="bg1"/>
                </a:solidFill>
              </a:rPr>
              <a:t>LLM for reasoning, </a:t>
            </a:r>
            <a:r>
              <a:rPr lang="en-IN" sz="2000" b="1" dirty="0">
                <a:solidFill>
                  <a:schemeClr val="bg1"/>
                </a:solidFill>
              </a:rPr>
              <a:t>Natural language understanding and entity extraction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3947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ACBD9-90BA-EBC1-1F68-E6398B739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0790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tx2"/>
                </a:solidFill>
                <a:highlight>
                  <a:srgbClr val="C0C0C0"/>
                </a:highlight>
                <a:latin typeface="+mn-lt"/>
              </a:rPr>
              <a:t>Prompting Used</a:t>
            </a:r>
            <a:endParaRPr lang="en-IN" sz="4000" dirty="0">
              <a:latin typeface="+mn-lt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AFE1512-88FB-8C82-BCDD-7066E352EF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1294205"/>
              </p:ext>
            </p:extLst>
          </p:nvPr>
        </p:nvGraphicFramePr>
        <p:xfrm>
          <a:off x="838200" y="1890445"/>
          <a:ext cx="10515600" cy="33801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40356281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673527974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95840133"/>
                    </a:ext>
                  </a:extLst>
                </a:gridCol>
              </a:tblGrid>
              <a:tr h="4828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 dirty="0">
                          <a:effectLst/>
                        </a:rPr>
                        <a:t>PROMPTING TECHNIQUE</a:t>
                      </a:r>
                      <a:endParaRPr lang="en-IN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 dirty="0">
                          <a:effectLst/>
                        </a:rPr>
                        <a:t>PURPOSE</a:t>
                      </a:r>
                      <a:endParaRPr lang="en-IN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 dirty="0">
                          <a:effectLst/>
                        </a:rPr>
                        <a:t>WHERE USED</a:t>
                      </a:r>
                      <a:endParaRPr lang="en-IN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5700182"/>
                  </a:ext>
                </a:extLst>
              </a:tr>
              <a:tr h="4828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Instruction Prompting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Define role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 dirty="0">
                          <a:effectLst/>
                        </a:rPr>
                        <a:t>Agents, FAQ Agent</a:t>
                      </a:r>
                      <a:endParaRPr lang="en-IN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9889413"/>
                  </a:ext>
                </a:extLst>
              </a:tr>
              <a:tr h="4828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Structured Output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Reliable parsing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 dirty="0">
                          <a:effectLst/>
                        </a:rPr>
                        <a:t>Order, Ticket, Return</a:t>
                      </a:r>
                      <a:endParaRPr lang="en-IN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35271784"/>
                  </a:ext>
                </a:extLst>
              </a:tr>
              <a:tr h="4828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Guardrail Prompting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Enforce rules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 dirty="0">
                          <a:effectLst/>
                        </a:rPr>
                        <a:t>FAQ Agent/ agents</a:t>
                      </a:r>
                      <a:endParaRPr lang="en-IN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6695821"/>
                  </a:ext>
                </a:extLst>
              </a:tr>
              <a:tr h="4828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Context Injection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 dirty="0">
                          <a:effectLst/>
                        </a:rPr>
                        <a:t>Multi-turn flow</a:t>
                      </a:r>
                      <a:endParaRPr lang="en-IN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Agents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2818088"/>
                  </a:ext>
                </a:extLst>
              </a:tr>
              <a:tr h="4828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Fallback Prompting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 dirty="0">
                          <a:effectLst/>
                        </a:rPr>
                        <a:t>Robustness</a:t>
                      </a:r>
                      <a:endParaRPr lang="en-IN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All agents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8424312"/>
                  </a:ext>
                </a:extLst>
              </a:tr>
              <a:tr h="48288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RAG Prompting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>
                          <a:effectLst/>
                        </a:rPr>
                        <a:t>Knowledge grounding</a:t>
                      </a:r>
                      <a:endParaRPr lang="en-IN" sz="20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2000" kern="100" dirty="0">
                          <a:effectLst/>
                        </a:rPr>
                        <a:t>FAQ Agent</a:t>
                      </a:r>
                      <a:endParaRPr lang="en-IN" sz="20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3435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4409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1A22A-DB1B-BFC9-3716-4598DF93B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81" y="493710"/>
            <a:ext cx="5107239" cy="612775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Order Agent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6F99E-898D-681D-AE62-79D6401D0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575" y="1536546"/>
            <a:ext cx="5653425" cy="43980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dirty="0"/>
              <a:t>Feature and Tools :</a:t>
            </a:r>
          </a:p>
          <a:p>
            <a:r>
              <a:rPr lang="en-IN" sz="2400" dirty="0"/>
              <a:t>Extracts product &amp; quantity using LLM</a:t>
            </a:r>
          </a:p>
          <a:p>
            <a:r>
              <a:rPr lang="en-IN" sz="2400" dirty="0"/>
              <a:t>Validates inputs  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@tool</a:t>
            </a:r>
            <a:endParaRPr lang="en-IN" sz="2400" dirty="0"/>
          </a:p>
          <a:p>
            <a:r>
              <a:rPr lang="en-IN" sz="2400" dirty="0"/>
              <a:t>Creates order in DB 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@tool</a:t>
            </a:r>
          </a:p>
          <a:p>
            <a:r>
              <a:rPr lang="en-IN" sz="2400" dirty="0"/>
              <a:t>Returns confirmation</a:t>
            </a:r>
          </a:p>
          <a:p>
            <a:endParaRPr lang="en-IN" sz="2400" dirty="0"/>
          </a:p>
          <a:p>
            <a:pPr marL="0" indent="0">
              <a:buNone/>
            </a:pPr>
            <a:r>
              <a:rPr lang="en-IN" sz="2400" b="1" dirty="0"/>
              <a:t>LLM used for:</a:t>
            </a:r>
          </a:p>
          <a:p>
            <a:r>
              <a:rPr lang="en-IN" sz="2400" dirty="0"/>
              <a:t>Natural language understanding and</a:t>
            </a:r>
            <a:br>
              <a:rPr lang="en-IN" sz="2400" dirty="0"/>
            </a:br>
            <a:r>
              <a:rPr lang="en-IN" sz="2400" dirty="0"/>
              <a:t>Entity extraction</a:t>
            </a:r>
          </a:p>
          <a:p>
            <a:endParaRPr lang="en-IN" sz="2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586074-B14F-9CA6-286B-90526688027F}"/>
              </a:ext>
            </a:extLst>
          </p:cNvPr>
          <p:cNvSpPr txBox="1">
            <a:spLocks/>
          </p:cNvSpPr>
          <p:nvPr/>
        </p:nvSpPr>
        <p:spPr>
          <a:xfrm>
            <a:off x="6405882" y="493710"/>
            <a:ext cx="5107239" cy="612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3600" b="1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Track Agent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C75281-6443-6038-93B7-2D3D1AB1B853}"/>
              </a:ext>
            </a:extLst>
          </p:cNvPr>
          <p:cNvSpPr txBox="1">
            <a:spLocks/>
          </p:cNvSpPr>
          <p:nvPr/>
        </p:nvSpPr>
        <p:spPr>
          <a:xfrm>
            <a:off x="6405882" y="1536546"/>
            <a:ext cx="5107239" cy="4398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b="1" dirty="0">
                <a:solidFill>
                  <a:schemeClr val="bg1"/>
                </a:solidFill>
              </a:rPr>
              <a:t>Feature and Tools :</a:t>
            </a:r>
          </a:p>
          <a:p>
            <a:r>
              <a:rPr lang="en-US" sz="2400" dirty="0">
                <a:solidFill>
                  <a:schemeClr val="bg1"/>
                </a:solidFill>
              </a:rPr>
              <a:t>Fetches order from DB 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@tool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Computes delivery ETA (5–7 business days)</a:t>
            </a:r>
          </a:p>
          <a:p>
            <a:r>
              <a:rPr lang="en-US" sz="2400" dirty="0">
                <a:solidFill>
                  <a:schemeClr val="bg1"/>
                </a:solidFill>
              </a:rPr>
              <a:t>Explains status to user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LLM </a:t>
            </a:r>
            <a:r>
              <a:rPr lang="en-US" sz="2400" dirty="0">
                <a:solidFill>
                  <a:schemeClr val="bg1"/>
                </a:solidFill>
              </a:rPr>
              <a:t>used only for:</a:t>
            </a:r>
          </a:p>
          <a:p>
            <a:r>
              <a:rPr lang="en-US" sz="2400" dirty="0">
                <a:solidFill>
                  <a:schemeClr val="bg1"/>
                </a:solidFill>
              </a:rPr>
              <a:t>Friendly explanation</a:t>
            </a:r>
          </a:p>
          <a:p>
            <a:r>
              <a:rPr lang="en-US" sz="2400" dirty="0">
                <a:solidFill>
                  <a:schemeClr val="bg1"/>
                </a:solidFill>
              </a:rPr>
              <a:t>User-facing language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465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9285E-478F-E4D8-A95D-7BBBA7708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AE84B-CF95-A7E7-2022-48B2C6EF7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81" y="493710"/>
            <a:ext cx="5107239" cy="612775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Return Agent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04F8D-2F06-B63A-C96F-2738488B9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719" y="1382434"/>
            <a:ext cx="6234672" cy="45199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Features and Tools: </a:t>
            </a:r>
            <a:endParaRPr lang="en-US" b="1" dirty="0"/>
          </a:p>
          <a:p>
            <a:r>
              <a:rPr lang="en-US" sz="2000" dirty="0"/>
              <a:t>Uses LLM to extract return reason</a:t>
            </a:r>
          </a:p>
          <a:p>
            <a:r>
              <a:rPr lang="en-US" sz="2000" dirty="0"/>
              <a:t>Validates order ownership </a:t>
            </a:r>
            <a:r>
              <a:rPr lang="en-IN" sz="2000" b="1" dirty="0">
                <a:solidFill>
                  <a:schemeClr val="accent2">
                    <a:lumMod val="75000"/>
                  </a:schemeClr>
                </a:solidFill>
              </a:rPr>
              <a:t>@tool</a:t>
            </a:r>
            <a:endParaRPr lang="en-US" sz="2000" dirty="0"/>
          </a:p>
          <a:p>
            <a:r>
              <a:rPr lang="en-US" sz="2000" dirty="0"/>
              <a:t>Prevents duplicate return requests </a:t>
            </a:r>
            <a:r>
              <a:rPr lang="en-US" sz="1800" i="1" dirty="0"/>
              <a:t>: (Guard Condition</a:t>
            </a:r>
            <a:r>
              <a:rPr lang="en-US" sz="2000" dirty="0"/>
              <a:t>) </a:t>
            </a:r>
          </a:p>
          <a:p>
            <a:pPr marL="457200" lvl="1" indent="0">
              <a:buNone/>
            </a:pPr>
            <a:r>
              <a:rPr lang="en-US" sz="1600" dirty="0"/>
              <a:t>If order status is already present: </a:t>
            </a:r>
          </a:p>
          <a:p>
            <a:pPr marL="457200" lvl="1" indent="0">
              <a:buNone/>
            </a:pPr>
            <a:r>
              <a:rPr lang="en-US" sz="1600" dirty="0"/>
              <a:t>“Return has already been initiated.”</a:t>
            </a:r>
          </a:p>
          <a:p>
            <a:r>
              <a:rPr lang="en-IN" sz="2000" dirty="0"/>
              <a:t>Updates order + returns table </a:t>
            </a:r>
            <a:r>
              <a:rPr lang="en-IN" sz="2000" b="1" dirty="0">
                <a:solidFill>
                  <a:schemeClr val="accent2">
                    <a:lumMod val="75000"/>
                  </a:schemeClr>
                </a:solidFill>
              </a:rPr>
              <a:t>@tool</a:t>
            </a:r>
            <a:endParaRPr lang="en-IN" sz="2000" dirty="0"/>
          </a:p>
          <a:p>
            <a:pPr marL="0" indent="0">
              <a:buNone/>
            </a:pPr>
            <a:r>
              <a:rPr lang="en-IN" sz="2000" dirty="0"/>
              <a:t>✔ </a:t>
            </a:r>
            <a:r>
              <a:rPr lang="en-IN" sz="2000" i="1" dirty="0"/>
              <a:t>Shows the real-world </a:t>
            </a:r>
            <a:r>
              <a:rPr lang="en-IN" sz="2000" i="1" dirty="0" err="1"/>
              <a:t>behavior</a:t>
            </a:r>
            <a:endParaRPr lang="en-US" sz="2000" i="1" dirty="0"/>
          </a:p>
          <a:p>
            <a:pPr marL="0" indent="0">
              <a:buNone/>
            </a:pPr>
            <a:r>
              <a:rPr lang="en-IN" sz="2000" b="1" dirty="0"/>
              <a:t>LLM used for:</a:t>
            </a:r>
          </a:p>
          <a:p>
            <a:r>
              <a:rPr lang="en-IN" sz="2000" dirty="0"/>
              <a:t>Natural language understanding and</a:t>
            </a:r>
            <a:br>
              <a:rPr lang="en-IN" sz="2000" dirty="0"/>
            </a:br>
            <a:r>
              <a:rPr lang="en-IN" sz="2000" dirty="0"/>
              <a:t>Entity extraction</a:t>
            </a:r>
          </a:p>
          <a:p>
            <a:pPr marL="0" indent="0">
              <a:buNone/>
            </a:pPr>
            <a:endParaRPr lang="en-IN" sz="2000" dirty="0"/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6933C91-B161-F778-8245-8697F64E1A20}"/>
              </a:ext>
            </a:extLst>
          </p:cNvPr>
          <p:cNvSpPr txBox="1">
            <a:spLocks/>
          </p:cNvSpPr>
          <p:nvPr/>
        </p:nvSpPr>
        <p:spPr>
          <a:xfrm>
            <a:off x="6405882" y="493710"/>
            <a:ext cx="5107239" cy="612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3600" b="1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Ticket Agent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91E6C5D-98D0-5CD4-EAC7-6E753F34C821}"/>
              </a:ext>
            </a:extLst>
          </p:cNvPr>
          <p:cNvSpPr txBox="1">
            <a:spLocks/>
          </p:cNvSpPr>
          <p:nvPr/>
        </p:nvSpPr>
        <p:spPr>
          <a:xfrm>
            <a:off x="6405880" y="1382434"/>
            <a:ext cx="5107239" cy="43980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Features and Tools: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Creates support ticket  </a:t>
            </a:r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@tool</a:t>
            </a:r>
          </a:p>
          <a:p>
            <a:r>
              <a:rPr lang="en-IN" sz="2400" dirty="0">
                <a:solidFill>
                  <a:schemeClr val="bg1"/>
                </a:solidFill>
              </a:rPr>
              <a:t>Generated unique ticket id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Updates status as ESCALATED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Escalation:</a:t>
            </a:r>
          </a:p>
          <a:p>
            <a:r>
              <a:rPr lang="en-US" sz="2400" dirty="0">
                <a:solidFill>
                  <a:schemeClr val="bg1"/>
                </a:solidFill>
              </a:rPr>
              <a:t>User explicitly asks for human</a:t>
            </a:r>
          </a:p>
          <a:p>
            <a:r>
              <a:rPr lang="en-US" sz="2400" dirty="0">
                <a:solidFill>
                  <a:schemeClr val="bg1"/>
                </a:solidFill>
              </a:rPr>
              <a:t>Low confidence response</a:t>
            </a:r>
          </a:p>
          <a:p>
            <a:pPr marL="0" indent="0">
              <a:buNone/>
            </a:pPr>
            <a:r>
              <a:rPr lang="en-IN" sz="2400" b="1" dirty="0">
                <a:solidFill>
                  <a:schemeClr val="bg1"/>
                </a:solidFill>
              </a:rPr>
              <a:t>LLM used for</a:t>
            </a:r>
            <a:r>
              <a:rPr lang="en-IN" sz="2400" dirty="0">
                <a:solidFill>
                  <a:schemeClr val="bg1"/>
                </a:solidFill>
              </a:rPr>
              <a:t>:</a:t>
            </a:r>
          </a:p>
          <a:p>
            <a:r>
              <a:rPr lang="en-IN" sz="2400" dirty="0">
                <a:solidFill>
                  <a:schemeClr val="bg1"/>
                </a:solidFill>
              </a:rPr>
              <a:t>Natural language understanding and</a:t>
            </a:r>
            <a:br>
              <a:rPr lang="en-IN" sz="2400" dirty="0">
                <a:solidFill>
                  <a:schemeClr val="bg1"/>
                </a:solidFill>
              </a:rPr>
            </a:br>
            <a:r>
              <a:rPr lang="en-IN" sz="2400" dirty="0">
                <a:solidFill>
                  <a:schemeClr val="bg1"/>
                </a:solidFill>
              </a:rPr>
              <a:t>Entity extraction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824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0BED84A-9D47-CFCD-7705-33D7930A1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5404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chemeClr val="tx2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FAQ Agent (RAG System)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DD87634-C99D-9AE4-F580-E0E1DA377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4605" y="1357170"/>
            <a:ext cx="4363092" cy="4143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Knowledge Source</a:t>
            </a: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NovaCart_Enhanced.pdf</a:t>
            </a: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Company policies </a:t>
            </a:r>
            <a:r>
              <a:rPr lang="en-IN" sz="2000" b="1" dirty="0">
                <a:solidFill>
                  <a:schemeClr val="accent2">
                    <a:lumMod val="75000"/>
                  </a:schemeClr>
                </a:solidFill>
              </a:rPr>
              <a:t>@tool</a:t>
            </a:r>
            <a:endParaRPr lang="en-IN" sz="2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FAQs</a:t>
            </a: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Returns &amp; shipping rules</a:t>
            </a:r>
          </a:p>
          <a:p>
            <a:pPr marL="0" indent="0">
              <a:buNone/>
            </a:pPr>
            <a:r>
              <a:rPr lang="en-IN" sz="2000" b="1" dirty="0">
                <a:solidFill>
                  <a:schemeClr val="accent1">
                    <a:lumMod val="75000"/>
                  </a:schemeClr>
                </a:solidFill>
              </a:rPr>
              <a:t>RAG Design</a:t>
            </a:r>
          </a:p>
          <a:p>
            <a:r>
              <a:rPr lang="en-IN" sz="2000" dirty="0" err="1">
                <a:solidFill>
                  <a:schemeClr val="accent1">
                    <a:lumMod val="75000"/>
                  </a:schemeClr>
                </a:solidFill>
              </a:rPr>
              <a:t>ChromaDB</a:t>
            </a:r>
            <a:endParaRPr lang="en-IN" sz="2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MMR retrieval</a:t>
            </a: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Forced summarization</a:t>
            </a:r>
          </a:p>
          <a:p>
            <a:r>
              <a:rPr lang="en-IN" sz="2000" dirty="0">
                <a:solidFill>
                  <a:schemeClr val="accent1">
                    <a:lumMod val="75000"/>
                  </a:schemeClr>
                </a:solidFill>
              </a:rPr>
              <a:t>No hallucinations</a:t>
            </a:r>
          </a:p>
          <a:p>
            <a:endParaRPr lang="en-IN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C5839CF2-91B6-C82C-0F96-50686593B4A8}"/>
              </a:ext>
            </a:extLst>
          </p:cNvPr>
          <p:cNvSpPr txBox="1">
            <a:spLocks/>
          </p:cNvSpPr>
          <p:nvPr/>
        </p:nvSpPr>
        <p:spPr>
          <a:xfrm>
            <a:off x="4037744" y="1825626"/>
            <a:ext cx="2952964" cy="2037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F6245F-B199-0D5D-FD21-4DCC36CD4E33}"/>
              </a:ext>
            </a:extLst>
          </p:cNvPr>
          <p:cNvSpPr txBox="1"/>
          <p:nvPr/>
        </p:nvSpPr>
        <p:spPr>
          <a:xfrm>
            <a:off x="1134605" y="5533561"/>
            <a:ext cx="806778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i="1" dirty="0"/>
              <a:t>If answer not found:</a:t>
            </a:r>
          </a:p>
          <a:p>
            <a:pPr>
              <a:buNone/>
            </a:pPr>
            <a:r>
              <a:rPr lang="en-US" sz="2000" i="1" dirty="0"/>
              <a:t>“This information is not available in our documents.”</a:t>
            </a:r>
          </a:p>
        </p:txBody>
      </p:sp>
      <p:sp>
        <p:nvSpPr>
          <p:cNvPr id="2" name="AutoShape 2" descr="Retrieval Augmented Generation 101 | by asjad anis | GoPenAI">
            <a:extLst>
              <a:ext uri="{FF2B5EF4-FFF2-40B4-BE49-F238E27FC236}">
                <a16:creationId xmlns:a16="http://schemas.microsoft.com/office/drawing/2014/main" id="{349A1EE3-9A38-780C-7F7E-9A6C534BA2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F5541-8CA2-EB8C-DC7B-1AA4DBE7E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673" y="970496"/>
            <a:ext cx="7405067" cy="461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68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37ED926-0689-731B-E8D6-871CB631B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690" y="1140431"/>
            <a:ext cx="10464614" cy="427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280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4F08D-B156-532F-2DA5-8BA78B2BA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0101"/>
            <a:ext cx="10977081" cy="612775"/>
          </a:xfrm>
        </p:spPr>
        <p:txBody>
          <a:bodyPr>
            <a:noAutofit/>
          </a:bodyPr>
          <a:lstStyle/>
          <a:p>
            <a:r>
              <a:rPr lang="en-IN" sz="3600" b="1" dirty="0">
                <a:solidFill>
                  <a:schemeClr val="tx2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Evaluation Matrix </a:t>
            </a:r>
            <a:r>
              <a:rPr lang="en-IN" sz="3600" b="1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         </a:t>
            </a:r>
            <a:r>
              <a:rPr lang="en-IN" sz="3600" b="1" dirty="0"/>
              <a:t>&amp;        </a:t>
            </a:r>
            <a:r>
              <a:rPr lang="en-IN" sz="3600" b="1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Evaluation Dashboard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197C68C-FF1E-3F8B-8E56-4CBC9E628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7400"/>
            <a:ext cx="4463265" cy="4428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Why Evaluation Matters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Most chatbots:</a:t>
            </a:r>
            <a:br>
              <a:rPr lang="en-US" sz="2000" dirty="0"/>
            </a:br>
            <a:r>
              <a:rPr lang="en-US" sz="2000" dirty="0"/>
              <a:t>❌ No quality metrics</a:t>
            </a:r>
            <a:br>
              <a:rPr lang="en-US" sz="2000" dirty="0"/>
            </a:br>
            <a:r>
              <a:rPr lang="en-US" sz="2000" dirty="0"/>
              <a:t>❌ No feedback loop</a:t>
            </a:r>
          </a:p>
          <a:p>
            <a:pPr marL="0" indent="0">
              <a:buNone/>
            </a:pPr>
            <a:r>
              <a:rPr lang="en-US" sz="2000" b="1" dirty="0"/>
              <a:t>Metrics Implemented</a:t>
            </a:r>
          </a:p>
          <a:p>
            <a:r>
              <a:rPr lang="en-US" sz="2000" dirty="0"/>
              <a:t>Intent Accuracy (Human I/P)</a:t>
            </a:r>
          </a:p>
          <a:p>
            <a:r>
              <a:rPr lang="en-US" sz="2000" dirty="0"/>
              <a:t>Response Rating (1–5) (Human I/P)</a:t>
            </a:r>
          </a:p>
          <a:p>
            <a:r>
              <a:rPr lang="en-US" sz="2000" dirty="0"/>
              <a:t>Task Success Rate (Human I/P)</a:t>
            </a:r>
          </a:p>
          <a:p>
            <a:r>
              <a:rPr lang="en-US" sz="2000" dirty="0"/>
              <a:t>Confidence Score (Bot generated)</a:t>
            </a:r>
          </a:p>
          <a:p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185E85-D2E8-0339-18F0-4F565DEC5FDA}"/>
              </a:ext>
            </a:extLst>
          </p:cNvPr>
          <p:cNvSpPr txBox="1"/>
          <p:nvPr/>
        </p:nvSpPr>
        <p:spPr>
          <a:xfrm>
            <a:off x="6326740" y="1517400"/>
            <a:ext cx="5027060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400" b="1" dirty="0">
                <a:solidFill>
                  <a:schemeClr val="bg1"/>
                </a:solidFill>
              </a:rPr>
              <a:t>Features</a:t>
            </a:r>
          </a:p>
          <a:p>
            <a:pPr>
              <a:buNone/>
            </a:pPr>
            <a:endParaRPr lang="en-IN" sz="24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  Manual evaluation per interaction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  Confidence vs accuracy graph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  CSV export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  Human feedback loop</a:t>
            </a:r>
          </a:p>
          <a:p>
            <a:pPr>
              <a:buNone/>
            </a:pPr>
            <a:r>
              <a:rPr lang="en-IN" sz="2000" dirty="0">
                <a:solidFill>
                  <a:schemeClr val="bg1"/>
                </a:solidFill>
              </a:rPr>
              <a:t>📌 Enables continuous AI improvement</a:t>
            </a:r>
          </a:p>
        </p:txBody>
      </p:sp>
    </p:spTree>
    <p:extLst>
      <p:ext uri="{BB962C8B-B14F-4D97-AF65-F5344CB8AC3E}">
        <p14:creationId xmlns:p14="http://schemas.microsoft.com/office/powerpoint/2010/main" val="175582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6280A-BD2E-98DC-9F0C-8921A17F7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9967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tx2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FUTURE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37AC2-5F24-4B69-BBD9-181E3715C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5092"/>
            <a:ext cx="9559247" cy="5366285"/>
          </a:xfrm>
        </p:spPr>
        <p:txBody>
          <a:bodyPr>
            <a:normAutofit fontScale="85000" lnSpcReduction="10000"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b="1" dirty="0">
                <a:latin typeface="Arial" panose="020B0604020202020204" pitchFamily="34" charset="0"/>
              </a:rPr>
              <a:t>Additions :</a:t>
            </a:r>
            <a:r>
              <a:rPr lang="en-US" altLang="en-US" sz="2400" dirty="0">
                <a:latin typeface="Arial" panose="020B0604020202020204" pitchFamily="34" charset="0"/>
              </a:rPr>
              <a:t>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 Voice support (</a:t>
            </a:r>
            <a:r>
              <a:rPr lang="en-US" altLang="en-US" sz="2400" dirty="0" err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webRTC</a:t>
            </a: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altLang="en-US" sz="2400" dirty="0" err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LiveKit</a:t>
            </a: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 / Twilio)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 Product catalog scraping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 Payment &amp; refund simulation (</a:t>
            </a:r>
            <a:r>
              <a:rPr lang="en-IN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Tool Extensibility</a:t>
            </a: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)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 MCP server integration 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Observability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b="1" dirty="0">
                <a:latin typeface="Arial" panose="020B0604020202020204" pitchFamily="34" charset="0"/>
              </a:rPr>
              <a:t>Betterments :</a:t>
            </a:r>
            <a:r>
              <a:rPr lang="en-US" altLang="en-US" sz="2400" dirty="0">
                <a:latin typeface="Arial" panose="020B0604020202020204" pitchFamily="34" charset="0"/>
              </a:rPr>
              <a:t> </a:t>
            </a:r>
          </a:p>
          <a:p>
            <a:pPr marL="0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 Better </a:t>
            </a:r>
            <a:r>
              <a:rPr lang="en-IN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Memory database usage</a:t>
            </a:r>
          </a:p>
          <a:p>
            <a:pPr marL="0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IN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     Intent-Aware</a:t>
            </a:r>
            <a:r>
              <a:rPr lang="en-IN" sz="2400" dirty="0"/>
              <a:t> + </a:t>
            </a:r>
            <a:r>
              <a:rPr lang="en-IN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Contextual Semantic Search (session memory + embeddings)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Smarter Human Escalation (HITL 2.0)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IN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</a:rPr>
              <a:t> Advanced Evaluation &amp; Analytics</a:t>
            </a:r>
          </a:p>
          <a:p>
            <a:endParaRPr lang="en-IN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053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9EB1540-1AF9-9A25-C1DF-E5BB15E3D390}"/>
              </a:ext>
            </a:extLst>
          </p:cNvPr>
          <p:cNvSpPr txBox="1"/>
          <p:nvPr/>
        </p:nvSpPr>
        <p:spPr>
          <a:xfrm>
            <a:off x="527304" y="0"/>
            <a:ext cx="10387584" cy="6924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endParaRPr lang="en-US" sz="4400" b="1" u="sng" cap="all" dirty="0">
              <a:solidFill>
                <a:schemeClr val="accent1">
                  <a:lumMod val="75000"/>
                </a:schemeClr>
              </a:solidFill>
            </a:endParaRPr>
          </a:p>
          <a:p>
            <a:pPr algn="ctr">
              <a:buNone/>
            </a:pPr>
            <a:r>
              <a:rPr lang="en-US" sz="4400" b="1" cap="all" dirty="0">
                <a:solidFill>
                  <a:schemeClr val="accent1">
                    <a:lumMod val="75000"/>
                  </a:schemeClr>
                </a:solidFill>
              </a:rPr>
              <a:t>🛒 NovaCart AI Assistant</a:t>
            </a:r>
          </a:p>
          <a:p>
            <a:pPr algn="ctr">
              <a:buNone/>
            </a:pPr>
            <a:endParaRPr lang="en-US" sz="4000" b="1" dirty="0"/>
          </a:p>
          <a:p>
            <a:pPr algn="ctr">
              <a:buNone/>
            </a:pPr>
            <a:r>
              <a:rPr lang="en-US" sz="3600" i="1" dirty="0"/>
              <a:t>(</a:t>
            </a:r>
            <a:r>
              <a:rPr lang="en-US" sz="3600" b="1" i="1" dirty="0"/>
              <a:t>Agentic AI </a:t>
            </a:r>
            <a:r>
              <a:rPr lang="en-US" sz="3600" i="1" dirty="0"/>
              <a:t>Chatbot for Customer Support)</a:t>
            </a:r>
            <a:endParaRPr lang="en-US" sz="3600" dirty="0"/>
          </a:p>
          <a:p>
            <a:pPr algn="ctr">
              <a:buNone/>
            </a:pPr>
            <a:endParaRPr lang="en-US" sz="4000" b="1" dirty="0"/>
          </a:p>
          <a:p>
            <a:pPr lvl="1"/>
            <a:br>
              <a:rPr lang="en-US" sz="4000" dirty="0"/>
            </a:b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Aim: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 </a:t>
            </a:r>
          </a:p>
          <a:p>
            <a:pPr lvl="1"/>
            <a:r>
              <a:rPr lang="en-IN" sz="2800" i="1" dirty="0">
                <a:solidFill>
                  <a:schemeClr val="accent5">
                    <a:lumMod val="50000"/>
                  </a:schemeClr>
                </a:solidFill>
              </a:rPr>
              <a:t>Automate 70–80% of routine queries using AI while still allowing human escalation</a:t>
            </a:r>
            <a:endParaRPr lang="en-US" altLang="en-US" sz="2800" i="1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endParaRPr lang="en-US" sz="2800" b="1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Tech Stack: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br>
              <a:rPr lang="en-US" sz="2800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sz="2800" i="1" dirty="0">
                <a:solidFill>
                  <a:schemeClr val="accent5">
                    <a:lumMod val="50000"/>
                  </a:schemeClr>
                </a:solidFill>
              </a:rPr>
              <a:t>LangGraph | </a:t>
            </a:r>
            <a:r>
              <a:rPr lang="en-US" sz="2800" i="1" dirty="0" err="1">
                <a:solidFill>
                  <a:schemeClr val="accent5">
                    <a:lumMod val="50000"/>
                  </a:schemeClr>
                </a:solidFill>
              </a:rPr>
              <a:t>LangChain</a:t>
            </a:r>
            <a:r>
              <a:rPr lang="en-US" sz="2800" i="1" dirty="0">
                <a:solidFill>
                  <a:schemeClr val="accent5">
                    <a:lumMod val="50000"/>
                  </a:schemeClr>
                </a:solidFill>
              </a:rPr>
              <a:t> | </a:t>
            </a:r>
            <a:r>
              <a:rPr lang="en-US" sz="2800" i="1" dirty="0" err="1">
                <a:solidFill>
                  <a:schemeClr val="accent5">
                    <a:lumMod val="50000"/>
                  </a:schemeClr>
                </a:solidFill>
              </a:rPr>
              <a:t>FastAPI</a:t>
            </a:r>
            <a:r>
              <a:rPr lang="en-US" sz="2800" i="1" dirty="0">
                <a:solidFill>
                  <a:schemeClr val="accent5">
                    <a:lumMod val="50000"/>
                  </a:schemeClr>
                </a:solidFill>
              </a:rPr>
              <a:t> | </a:t>
            </a:r>
            <a:r>
              <a:rPr lang="en-US" sz="2800" i="1" dirty="0" err="1">
                <a:solidFill>
                  <a:schemeClr val="accent5">
                    <a:lumMod val="50000"/>
                  </a:schemeClr>
                </a:solidFill>
              </a:rPr>
              <a:t>Streamlit</a:t>
            </a:r>
            <a:r>
              <a:rPr lang="en-US" sz="2800" i="1" dirty="0">
                <a:solidFill>
                  <a:schemeClr val="accent5">
                    <a:lumMod val="50000"/>
                  </a:schemeClr>
                </a:solidFill>
              </a:rPr>
              <a:t> | RAG | SQLite</a:t>
            </a:r>
            <a:br>
              <a:rPr lang="en-US" sz="2800" dirty="0">
                <a:solidFill>
                  <a:schemeClr val="accent5">
                    <a:lumMod val="50000"/>
                  </a:schemeClr>
                </a:solidFill>
              </a:rPr>
            </a:br>
            <a:endParaRPr lang="en-US" sz="3200" i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459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1DBBFEC-17D0-1D96-6CDC-0E5B94EF077B}"/>
              </a:ext>
            </a:extLst>
          </p:cNvPr>
          <p:cNvSpPr/>
          <p:nvPr/>
        </p:nvSpPr>
        <p:spPr>
          <a:xfrm>
            <a:off x="0" y="2091872"/>
            <a:ext cx="12192000" cy="17653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latin typeface="Calibri" panose="020F0502020204030204" pitchFamily="34" charset="0"/>
              </a:rPr>
              <a:t>Thank You!</a:t>
            </a:r>
            <a:endParaRPr lang="en-IN" sz="6600" b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8371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BD2F0-91E9-010C-7C13-6CD5E4530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494747"/>
            <a:ext cx="10515600" cy="415711"/>
          </a:xfrm>
        </p:spPr>
        <p:txBody>
          <a:bodyPr>
            <a:noAutofit/>
          </a:bodyPr>
          <a:lstStyle/>
          <a:p>
            <a:r>
              <a:rPr lang="en-IN" sz="4000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9A27E-ADFF-7294-27D4-18402B52E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254" y="1458299"/>
            <a:ext cx="11373492" cy="4904954"/>
          </a:xfrm>
        </p:spPr>
        <p:txBody>
          <a:bodyPr>
            <a:normAutofit/>
          </a:bodyPr>
          <a:lstStyle/>
          <a:p>
            <a:pPr marL="0" indent="0" defTabSz="457200">
              <a:spcAft>
                <a:spcPts val="600"/>
              </a:spcAft>
              <a:buNone/>
            </a:pPr>
            <a:r>
              <a:rPr lang="en-IN" b="1" dirty="0">
                <a:solidFill>
                  <a:srgbClr val="C00000"/>
                </a:solidFill>
              </a:rPr>
              <a:t>❓The Problems..</a:t>
            </a:r>
            <a:endParaRPr lang="en-US" b="1" dirty="0">
              <a:solidFill>
                <a:srgbClr val="C00000"/>
              </a:solidFill>
            </a:endParaRPr>
          </a:p>
          <a:p>
            <a:pPr marL="0" indent="0" defTabSz="457200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 sz="2400" dirty="0">
                <a:solidFill>
                  <a:srgbClr val="002060"/>
                </a:solidFill>
              </a:rPr>
              <a:t>E-commerce platforms need efficient and scalable customer support systems to manage the growing volume of user queries. </a:t>
            </a:r>
          </a:p>
          <a:p>
            <a:pPr marL="0" indent="0" defTabSz="457200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 sz="2400" dirty="0">
                <a:solidFill>
                  <a:srgbClr val="002060"/>
                </a:solidFill>
              </a:rPr>
              <a:t>Traditional E-commerce support systems fail to scale safely due to non-agentic chatbots, poor escalation, and lack of measurable AI performance.</a:t>
            </a:r>
          </a:p>
          <a:p>
            <a:pPr marL="0" lvl="0" indent="0" eaLnBrk="0" fontAlgn="base" hangingPunct="0">
              <a:lnSpc>
                <a:spcPct val="110000"/>
              </a:lnSpc>
              <a:spcBef>
                <a:spcPts val="1200"/>
              </a:spcBef>
              <a:spcAft>
                <a:spcPct val="0"/>
              </a:spcAft>
              <a:buNone/>
            </a:pPr>
            <a:r>
              <a:rPr lang="en-IN" sz="2400" b="1" dirty="0">
                <a:solidFill>
                  <a:srgbClr val="C00000"/>
                </a:solidFill>
              </a:rPr>
              <a:t>🎯 </a:t>
            </a:r>
            <a:r>
              <a:rPr lang="en-IN" b="1" dirty="0">
                <a:solidFill>
                  <a:srgbClr val="C00000"/>
                </a:solidFill>
              </a:rPr>
              <a:t>Goal..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400" i="1" dirty="0"/>
              <a:t>Build an agentic AI assistant for e-commerce that autonomously resolves customer issues using LLMs, RAG, and tools. It supports secure, stateful multi-turn conversations with safe fallbacks and human escalation.</a:t>
            </a:r>
            <a:endParaRPr lang="en-IN" b="1" i="1" dirty="0">
              <a:solidFill>
                <a:srgbClr val="C00000"/>
              </a:solidFill>
            </a:endParaRPr>
          </a:p>
          <a:p>
            <a:pPr marL="0" indent="0" defTabSz="457200">
              <a:spcAft>
                <a:spcPts val="600"/>
              </a:spcAft>
              <a:buNone/>
            </a:pPr>
            <a:endParaRPr lang="en-IN" b="1" dirty="0">
              <a:solidFill>
                <a:srgbClr val="C00000"/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E1BE44C-B5A9-EC8B-0A41-D3CAC74A00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10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6B3EA-9C0D-C993-79A8-939167DB0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39" y="311964"/>
            <a:ext cx="10515600" cy="1021886"/>
          </a:xfrm>
        </p:spPr>
        <p:txBody>
          <a:bodyPr>
            <a:normAutofit/>
          </a:bodyPr>
          <a:lstStyle/>
          <a:p>
            <a:pPr fontAlgn="base">
              <a:spcAft>
                <a:spcPct val="0"/>
              </a:spcAft>
            </a:pPr>
            <a:r>
              <a:rPr lang="en-IN" sz="4000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OBJECTIVES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63A7E903-8313-AB02-C8F4-D6A49DE622B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53139" y="1153697"/>
            <a:ext cx="8510600" cy="5142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002060"/>
                </a:solidFill>
              </a:rPr>
              <a:t> Build an agentic AI support chatbot 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002060"/>
                </a:solidFill>
              </a:rPr>
              <a:t> Handle multi-task customer workflows conversationally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002060"/>
                </a:solidFill>
              </a:rPr>
              <a:t> Ensure safe, non-hallucinating responses 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002060"/>
                </a:solidFill>
              </a:rPr>
              <a:t> Support multi-turn, stateful conversations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002060"/>
                </a:solidFill>
              </a:rPr>
              <a:t> Deterministic routing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dirty="0">
                <a:solidFill>
                  <a:srgbClr val="002060"/>
                </a:solidFill>
              </a:rPr>
              <a:t> Measure performance using Evaluation metrics</a:t>
            </a:r>
          </a:p>
        </p:txBody>
      </p:sp>
    </p:spTree>
    <p:extLst>
      <p:ext uri="{BB962C8B-B14F-4D97-AF65-F5344CB8AC3E}">
        <p14:creationId xmlns:p14="http://schemas.microsoft.com/office/powerpoint/2010/main" val="1031063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1311AEE-F996-1058-1AC3-BBA96CAA3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85" b="23411"/>
          <a:stretch>
            <a:fillRect/>
          </a:stretch>
        </p:blipFill>
        <p:spPr>
          <a:xfrm>
            <a:off x="6530944" y="381428"/>
            <a:ext cx="5068582" cy="563922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09E71A-8FFB-60A7-B77A-B37E562CDE48}"/>
              </a:ext>
            </a:extLst>
          </p:cNvPr>
          <p:cNvSpPr txBox="1"/>
          <p:nvPr/>
        </p:nvSpPr>
        <p:spPr>
          <a:xfrm>
            <a:off x="592474" y="560801"/>
            <a:ext cx="44692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>
                <a:solidFill>
                  <a:schemeClr val="accent1">
                    <a:lumMod val="75000"/>
                  </a:schemeClr>
                </a:solidFill>
              </a:rPr>
              <a:t>TECHNOLOGY STACK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167925-0616-497B-4758-6CB78058E7F5}"/>
              </a:ext>
            </a:extLst>
          </p:cNvPr>
          <p:cNvSpPr txBox="1"/>
          <p:nvPr/>
        </p:nvSpPr>
        <p:spPr>
          <a:xfrm>
            <a:off x="688368" y="1207132"/>
            <a:ext cx="5232969" cy="42823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IN" sz="2400" b="1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err="1"/>
              <a:t>FastAPI</a:t>
            </a:r>
            <a:endParaRPr lang="en-IN" sz="2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LangGraph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err="1"/>
              <a:t>LangChain</a:t>
            </a:r>
            <a:endParaRPr lang="en-IN" sz="2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err="1"/>
              <a:t>Groq</a:t>
            </a:r>
            <a:r>
              <a:rPr lang="en-IN" sz="2400" dirty="0"/>
              <a:t> (</a:t>
            </a:r>
            <a:r>
              <a:rPr lang="en-IN" sz="2400" dirty="0" err="1"/>
              <a:t>LLaMA</a:t>
            </a:r>
            <a:r>
              <a:rPr lang="en-IN" sz="2400" dirty="0"/>
              <a:t> 3.1)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err="1"/>
              <a:t>ChromaDB</a:t>
            </a:r>
            <a:r>
              <a:rPr lang="en-IN" sz="2400" dirty="0"/>
              <a:t>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Sentence Transformers 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SQLite –</a:t>
            </a:r>
            <a:r>
              <a:rPr lang="en-IN" sz="2400" dirty="0" err="1"/>
              <a:t>Streamlit</a:t>
            </a:r>
            <a:r>
              <a:rPr lang="en-IN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8361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68854D-C85A-A088-E2C7-FB1CE1E6A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8671"/>
          <a:stretch>
            <a:fillRect/>
          </a:stretch>
        </p:blipFill>
        <p:spPr>
          <a:xfrm>
            <a:off x="1" y="30822"/>
            <a:ext cx="6096000" cy="6857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829A89-6F82-DA65-BD48-976A47FDBB95}"/>
              </a:ext>
            </a:extLst>
          </p:cNvPr>
          <p:cNvSpPr txBox="1"/>
          <p:nvPr/>
        </p:nvSpPr>
        <p:spPr>
          <a:xfrm>
            <a:off x="7161088" y="1304818"/>
            <a:ext cx="38630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</a:rPr>
              <a:t>SYSTEM</a:t>
            </a: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4000" b="1" dirty="0">
                <a:solidFill>
                  <a:schemeClr val="bg1"/>
                </a:solidFill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1344420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49FAE4-3717-0989-4E2D-61ECE0DBD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376A75-B6EA-D2C6-77C8-F5443C97E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0" b="5764"/>
          <a:stretch>
            <a:fillRect/>
          </a:stretch>
        </p:blipFill>
        <p:spPr>
          <a:xfrm>
            <a:off x="473082" y="131445"/>
            <a:ext cx="5276208" cy="65951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F0C329-0120-787C-D8DF-BF4E4F034DA3}"/>
              </a:ext>
            </a:extLst>
          </p:cNvPr>
          <p:cNvSpPr txBox="1"/>
          <p:nvPr/>
        </p:nvSpPr>
        <p:spPr>
          <a:xfrm>
            <a:off x="7294652" y="1397285"/>
            <a:ext cx="38630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</a:rPr>
              <a:t>PROJECT’S FILE STRUCTURE</a:t>
            </a:r>
          </a:p>
        </p:txBody>
      </p:sp>
    </p:spTree>
    <p:extLst>
      <p:ext uri="{BB962C8B-B14F-4D97-AF65-F5344CB8AC3E}">
        <p14:creationId xmlns:p14="http://schemas.microsoft.com/office/powerpoint/2010/main" val="2451043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102A-5589-5B50-698D-02503E29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916" y="681038"/>
            <a:ext cx="10515600" cy="903214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tx2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Authentication</a:t>
            </a:r>
            <a:r>
              <a:rPr lang="en-IN" sz="3600" b="1" dirty="0">
                <a:solidFill>
                  <a:schemeClr val="tx2"/>
                </a:solidFill>
                <a:highlight>
                  <a:srgbClr val="C0C0C0"/>
                </a:highlight>
                <a:latin typeface="+mn-lt"/>
                <a:ea typeface="+mn-ea"/>
                <a:cs typeface="+mn-cs"/>
              </a:rPr>
              <a:t> &amp; Sessions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E6C43-0E24-707E-A3C5-E8C808EFD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IN" sz="2400" b="1" dirty="0"/>
              <a:t>Features</a:t>
            </a:r>
          </a:p>
          <a:p>
            <a:pPr>
              <a:lnSpc>
                <a:spcPct val="100000"/>
              </a:lnSpc>
            </a:pPr>
            <a:r>
              <a:rPr lang="en-IN" sz="2400" dirty="0"/>
              <a:t>Signup / Login</a:t>
            </a:r>
          </a:p>
          <a:p>
            <a:pPr>
              <a:lnSpc>
                <a:spcPct val="100000"/>
              </a:lnSpc>
            </a:pPr>
            <a:r>
              <a:rPr lang="en-IN" sz="2400" dirty="0"/>
              <a:t>Persistent </a:t>
            </a:r>
            <a:r>
              <a:rPr lang="en-IN" sz="2400" dirty="0" err="1"/>
              <a:t>user_id</a:t>
            </a:r>
            <a:endParaRPr lang="en-IN" sz="2400" dirty="0"/>
          </a:p>
          <a:p>
            <a:pPr>
              <a:lnSpc>
                <a:spcPct val="100000"/>
              </a:lnSpc>
            </a:pPr>
            <a:r>
              <a:rPr lang="en-IN" sz="2400" dirty="0"/>
              <a:t>Session-based conversations</a:t>
            </a:r>
          </a:p>
          <a:p>
            <a:pPr>
              <a:lnSpc>
                <a:spcPct val="100000"/>
              </a:lnSpc>
            </a:pPr>
            <a:r>
              <a:rPr lang="en-IN" sz="2400" dirty="0"/>
              <a:t>Secure order ownership checks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2400" b="1" dirty="0"/>
              <a:t>Ensures:</a:t>
            </a:r>
            <a:br>
              <a:rPr lang="en-IN" sz="2400" dirty="0"/>
            </a:br>
            <a:r>
              <a:rPr lang="en-IN" sz="2400" dirty="0"/>
              <a:t> ✔ User isolation</a:t>
            </a:r>
            <a:br>
              <a:rPr lang="en-IN" sz="2400" dirty="0"/>
            </a:br>
            <a:r>
              <a:rPr lang="en-IN" sz="2400" dirty="0"/>
              <a:t> ✔ No cross-user data leakage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9615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3C73F7-05FA-EF19-F32D-735AF54C19E8}"/>
              </a:ext>
            </a:extLst>
          </p:cNvPr>
          <p:cNvSpPr txBox="1"/>
          <p:nvPr/>
        </p:nvSpPr>
        <p:spPr>
          <a:xfrm>
            <a:off x="189593" y="497428"/>
            <a:ext cx="5906407" cy="59246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3200" b="1" dirty="0">
                <a:solidFill>
                  <a:schemeClr val="tx2">
                    <a:lumMod val="75000"/>
                  </a:schemeClr>
                </a:solidFill>
                <a:highlight>
                  <a:srgbClr val="C0C0C0"/>
                </a:highlight>
              </a:rPr>
              <a:t>LangGraph Workflow (Core Brain)</a:t>
            </a:r>
          </a:p>
          <a:p>
            <a:pPr>
              <a:buNone/>
            </a:pPr>
            <a:endParaRPr lang="en-IN" sz="2800" b="1" dirty="0"/>
          </a:p>
          <a:p>
            <a:pPr>
              <a:spcBef>
                <a:spcPts val="600"/>
              </a:spcBef>
              <a:buNone/>
            </a:pPr>
            <a:r>
              <a:rPr lang="en-IN" sz="2400" b="1" dirty="0"/>
              <a:t>Why LangGraph?</a:t>
            </a:r>
          </a:p>
          <a:p>
            <a:pPr>
              <a:spcBef>
                <a:spcPts val="600"/>
              </a:spcBef>
              <a:buNone/>
            </a:pPr>
            <a:r>
              <a:rPr lang="en-IN" sz="2400" dirty="0"/>
              <a:t>Traditional LLM chains: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Are linear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Break on edge cases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Good for experimental chains</a:t>
            </a:r>
          </a:p>
          <a:p>
            <a:pPr>
              <a:spcBef>
                <a:spcPts val="600"/>
              </a:spcBef>
              <a:buNone/>
            </a:pPr>
            <a:r>
              <a:rPr lang="en-IN" sz="2400" b="1" dirty="0"/>
              <a:t>LangGraph provides: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Deterministic routing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Stateful transitions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Multi-agent orchestration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Prevention of Infinite Loops/ controlled flow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400" dirty="0"/>
              <a:t>Production-grade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28C857-2A01-3A55-5B75-183A8D473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5" r="5813"/>
          <a:stretch>
            <a:fillRect/>
          </a:stretch>
        </p:blipFill>
        <p:spPr>
          <a:xfrm>
            <a:off x="6260827" y="143539"/>
            <a:ext cx="5828392" cy="65709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DEF871-D097-CD0B-8EEA-BA928086A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7002" y="5195538"/>
            <a:ext cx="2099880" cy="137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33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890</TotalTime>
  <Words>821</Words>
  <Application>Microsoft Office PowerPoint</Application>
  <PresentationFormat>Widescreen</PresentationFormat>
  <Paragraphs>202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Problem Statement</vt:lpstr>
      <vt:lpstr>OBJECTIVES</vt:lpstr>
      <vt:lpstr>PowerPoint Presentation</vt:lpstr>
      <vt:lpstr>PowerPoint Presentation</vt:lpstr>
      <vt:lpstr>PowerPoint Presentation</vt:lpstr>
      <vt:lpstr>Authentication &amp; Sessions</vt:lpstr>
      <vt:lpstr>PowerPoint Presentation</vt:lpstr>
      <vt:lpstr>Memory &amp; State Management</vt:lpstr>
      <vt:lpstr>INTENT ROUTER </vt:lpstr>
      <vt:lpstr>AI AGENTS OVERVIEW</vt:lpstr>
      <vt:lpstr>Prompting Used</vt:lpstr>
      <vt:lpstr>Order Agent</vt:lpstr>
      <vt:lpstr>Return Agent</vt:lpstr>
      <vt:lpstr>FAQ Agent (RAG System)</vt:lpstr>
      <vt:lpstr>PowerPoint Presentation</vt:lpstr>
      <vt:lpstr>Evaluation Matrix           &amp;        Evaluation Dashboard</vt:lpstr>
      <vt:lpstr>FUTURE SCORE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Hiteshi Aglawe</dc:creator>
  <cp:lastModifiedBy>Hiteshi Aglawe</cp:lastModifiedBy>
  <cp:revision>17</cp:revision>
  <dcterms:created xsi:type="dcterms:W3CDTF">2025-12-18T18:48:23Z</dcterms:created>
  <dcterms:modified xsi:type="dcterms:W3CDTF">2025-12-20T07:06:25Z</dcterms:modified>
</cp:coreProperties>
</file>

<file path=docProps/thumbnail.jpeg>
</file>